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69" r:id="rId4"/>
    <p:sldId id="258" r:id="rId5"/>
    <p:sldId id="265" r:id="rId6"/>
    <p:sldId id="270" r:id="rId7"/>
    <p:sldId id="262" r:id="rId8"/>
    <p:sldId id="271" r:id="rId9"/>
    <p:sldId id="263" r:id="rId10"/>
    <p:sldId id="272" r:id="rId11"/>
    <p:sldId id="27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968"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60B8A9-9425-4D18-9AE1-697F393ED3F0}" type="datetimeFigureOut">
              <a:rPr lang="en-US" smtClean="0"/>
              <a:pPr/>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60B8A9-9425-4D18-9AE1-697F393ED3F0}" type="datetimeFigureOut">
              <a:rPr lang="en-US" smtClean="0"/>
              <a:pPr/>
              <a:t>2/10/19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60B8A9-9425-4D18-9AE1-697F393ED3F0}" type="datetimeFigureOut">
              <a:rPr lang="en-US" smtClean="0"/>
              <a:pPr/>
              <a:t>2/10/19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60B8A9-9425-4D18-9AE1-697F393ED3F0}" type="datetimeFigureOut">
              <a:rPr lang="en-US" smtClean="0"/>
              <a:pPr/>
              <a:t>2/10/19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60B8A9-9425-4D18-9AE1-697F393ED3F0}" type="datetimeFigureOut">
              <a:rPr lang="en-US" smtClean="0"/>
              <a:pPr/>
              <a:t>2/10/19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2/10/19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2/10/19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60B8A9-9425-4D18-9AE1-697F393ED3F0}" type="datetimeFigureOut">
              <a:rPr lang="en-US" smtClean="0"/>
              <a:pPr/>
              <a:t>2/10/19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112350-72B3-4AED-A162-59867DDF9F5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forexfactory.com/ylk%23acct.30-tab.list-ticket.4665351" TargetMode="Externa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200400"/>
            <a:ext cx="6400800" cy="1752600"/>
          </a:xfrm>
        </p:spPr>
        <p:txBody>
          <a:bodyPr>
            <a:normAutofit fontScale="77500" lnSpcReduction="20000"/>
          </a:bodyPr>
          <a:lstStyle/>
          <a:p>
            <a:r>
              <a:rPr lang="en-US" sz="4600" u="sng" dirty="0" smtClean="0"/>
              <a:t>MM trap move</a:t>
            </a:r>
            <a:endParaRPr lang="en-US" sz="4600" u="sng" dirty="0" smtClean="0"/>
          </a:p>
          <a:p>
            <a:r>
              <a:rPr lang="en-US" dirty="0" err="1" smtClean="0"/>
              <a:t>FXdisciple</a:t>
            </a:r>
            <a:endParaRPr lang="en-US" dirty="0" smtClean="0"/>
          </a:p>
          <a:p>
            <a:r>
              <a:rPr lang="en-US" dirty="0" smtClean="0"/>
              <a:t>GBP/CAD</a:t>
            </a:r>
            <a:endParaRPr lang="en-US" dirty="0" smtClean="0"/>
          </a:p>
          <a:p>
            <a:r>
              <a:rPr lang="en-US" dirty="0" smtClean="0"/>
              <a:t>Date of Trade </a:t>
            </a:r>
            <a:r>
              <a:rPr lang="en-US" dirty="0" smtClean="0"/>
              <a:t>(</a:t>
            </a:r>
            <a:r>
              <a:rPr lang="en-US" dirty="0" smtClean="0"/>
              <a:t>Feb 7th</a:t>
            </a:r>
            <a:r>
              <a:rPr lang="en-US" dirty="0" smtClean="0"/>
              <a:t>)</a:t>
            </a:r>
            <a:endParaRPr lang="en-US" dirty="0"/>
          </a:p>
        </p:txBody>
      </p:sp>
      <p:sp>
        <p:nvSpPr>
          <p:cNvPr id="6" name="Title 1"/>
          <p:cNvSpPr txBox="1">
            <a:spLocks/>
          </p:cNvSpPr>
          <p:nvPr/>
        </p:nvSpPr>
        <p:spPr>
          <a:xfrm>
            <a:off x="2590800" y="457200"/>
            <a:ext cx="5638800" cy="2209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6000" b="1" dirty="0" smtClean="0">
                <a:ln w="12700">
                  <a:solidFill>
                    <a:schemeClr val="tx2">
                      <a:satMod val="155000"/>
                    </a:schemeClr>
                  </a:solidFill>
                  <a:prstDash val="solid"/>
                </a:ln>
                <a:solidFill>
                  <a:srgbClr val="595959"/>
                </a:solidFill>
                <a:effectLst>
                  <a:outerShdw blurRad="41275" dist="20320" dir="1800000" algn="tl" rotWithShape="0">
                    <a:srgbClr val="000000">
                      <a:alpha val="40000"/>
                    </a:srgbClr>
                  </a:outerShdw>
                </a:effectLst>
              </a:rPr>
              <a:t>Blue Sage Capital</a:t>
            </a:r>
            <a:endParaRPr lang="en-US" sz="6000" dirty="0">
              <a:solidFill>
                <a:srgbClr val="595959"/>
              </a:solidFill>
            </a:endParaRPr>
          </a:p>
        </p:txBody>
      </p:sp>
      <p:pic>
        <p:nvPicPr>
          <p:cNvPr id="8" name="Picture 7" descr="Screen Shot 2018-08-18 at 3.52.25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838200"/>
            <a:ext cx="1752600" cy="1630891"/>
          </a:xfrm>
          <a:prstGeom prst="rect">
            <a:avLst/>
          </a:prstGeom>
          <a:solidFill>
            <a:schemeClr val="accent4">
              <a:lumMod val="40000"/>
              <a:lumOff val="60000"/>
            </a:schemeClr>
          </a:solidFill>
          <a:ln>
            <a:solidFill>
              <a:schemeClr val="tx2">
                <a:lumMod val="20000"/>
                <a:lumOff val="80000"/>
              </a:schemeClr>
            </a:solidFill>
          </a:ln>
        </p:spPr>
      </p:pic>
    </p:spTree>
    <p:extLst>
      <p:ext uri="{BB962C8B-B14F-4D97-AF65-F5344CB8AC3E}">
        <p14:creationId xmlns:p14="http://schemas.microsoft.com/office/powerpoint/2010/main" val="175182467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Big Picture</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Price is in a pitchfork ranging trend. The same pattern on the long side in January is similarly playing out now.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Pitchfork Trend</a:t>
            </a:r>
            <a:endParaRPr lang="en-US" dirty="0"/>
          </a:p>
        </p:txBody>
      </p:sp>
      <p:pic>
        <p:nvPicPr>
          <p:cNvPr id="5" name="Content Placeholder 4" descr="Screen Shot 2019-02-07 at 8.08.37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17769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Intraday Fundamentals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a:t>It’s Friday and price has extended into some possibly significant Supply  zones also near the pitchfork median </a:t>
            </a:r>
            <a:r>
              <a:rPr lang="en-US" sz="2000" dirty="0" smtClean="0"/>
              <a:t>line</a:t>
            </a:r>
          </a:p>
          <a:p>
            <a:endParaRPr lang="en-US" sz="2000" dirty="0"/>
          </a:p>
          <a:p>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Technical Analysis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Price has just made the high of the day reacting positively against the current supply zone.  </a:t>
            </a:r>
          </a:p>
          <a:p>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extLst>
      <p:ext uri="{BB962C8B-B14F-4D97-AF65-F5344CB8AC3E}">
        <p14:creationId xmlns:p14="http://schemas.microsoft.com/office/powerpoint/2010/main" val="92774110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Positive Behavior</a:t>
            </a:r>
            <a:endParaRPr lang="en-US" dirty="0"/>
          </a:p>
        </p:txBody>
      </p:sp>
      <p:pic>
        <p:nvPicPr>
          <p:cNvPr id="4" name="Content Placeholder 3" descr="Screen Shot 2019-02-10 at 12.21.23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392858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a:t>
            </a:r>
            <a:r>
              <a:rPr lang="en-US" b="1" u="sng" dirty="0" smtClean="0">
                <a:solidFill>
                  <a:srgbClr val="7030A0"/>
                </a:solidFill>
              </a:rPr>
              <a:t>Management</a:t>
            </a:r>
            <a:endParaRPr lang="en-US" b="1" u="sng" dirty="0">
              <a:solidFill>
                <a:srgbClr val="7030A0"/>
              </a:solidFill>
            </a:endParaRPr>
          </a:p>
        </p:txBody>
      </p:sp>
      <p:sp>
        <p:nvSpPr>
          <p:cNvPr id="3" name="Content Placeholder 2"/>
          <p:cNvSpPr>
            <a:spLocks noGrp="1"/>
          </p:cNvSpPr>
          <p:nvPr>
            <p:ph idx="1"/>
          </p:nvPr>
        </p:nvSpPr>
        <p:spPr/>
        <p:txBody>
          <a:bodyPr>
            <a:normAutofit/>
          </a:bodyPr>
          <a:lstStyle/>
          <a:p>
            <a:pPr marL="457200" indent="-457200">
              <a:buFont typeface="+mj-lt"/>
              <a:buAutoNum type="arabicParenR"/>
            </a:pPr>
            <a:r>
              <a:rPr lang="en-US" sz="2000" dirty="0" smtClean="0"/>
              <a:t>Mark </a:t>
            </a:r>
            <a:r>
              <a:rPr lang="en-US" sz="2000" dirty="0"/>
              <a:t>up the chart of the trade intraday:</a:t>
            </a:r>
          </a:p>
          <a:p>
            <a:pPr marL="857250" lvl="1" indent="-457200">
              <a:buFont typeface="+mj-lt"/>
              <a:buAutoNum type="alphaLcParenR"/>
            </a:pPr>
            <a:r>
              <a:rPr lang="en-US" sz="2000" dirty="0" smtClean="0"/>
              <a:t>Entry  1.7242</a:t>
            </a:r>
            <a:endParaRPr lang="en-US" sz="2000" dirty="0" smtClean="0"/>
          </a:p>
          <a:p>
            <a:pPr marL="857250" lvl="1" indent="-457200">
              <a:buFont typeface="+mj-lt"/>
              <a:buAutoNum type="alphaLcParenR"/>
            </a:pPr>
            <a:r>
              <a:rPr lang="en-US" sz="2000" dirty="0" smtClean="0"/>
              <a:t>Stop   1.7284</a:t>
            </a:r>
            <a:endParaRPr lang="en-US" sz="2000" dirty="0" smtClean="0"/>
          </a:p>
          <a:p>
            <a:pPr marL="857250" lvl="1" indent="-457200">
              <a:buFont typeface="+mj-lt"/>
              <a:buAutoNum type="alphaLcParenR"/>
            </a:pPr>
            <a:r>
              <a:rPr lang="en-US" sz="2000" dirty="0" smtClean="0"/>
              <a:t>Exit   </a:t>
            </a:r>
            <a:r>
              <a:rPr lang="en-US" sz="2000" dirty="0" smtClean="0"/>
              <a:t>  1.7198                          </a:t>
            </a:r>
            <a:r>
              <a:rPr lang="en-US" sz="2000" dirty="0"/>
              <a:t>	</a:t>
            </a:r>
          </a:p>
          <a:p>
            <a:pPr marL="457200" indent="-457200">
              <a:buFont typeface="+mj-lt"/>
              <a:buAutoNum type="arabicParenR"/>
            </a:pPr>
            <a:r>
              <a:rPr lang="en-US" sz="2000" dirty="0" smtClean="0"/>
              <a:t>Where </a:t>
            </a:r>
            <a:r>
              <a:rPr lang="en-US" sz="2000" dirty="0"/>
              <a:t>would you add size</a:t>
            </a:r>
            <a:r>
              <a:rPr lang="en-US" sz="2000" dirty="0" smtClean="0"/>
              <a:t>? </a:t>
            </a:r>
            <a:r>
              <a:rPr lang="en-US" sz="2000" dirty="0" smtClean="0"/>
              <a:t>After the pullback to the Previous Daily high crossing my first entry point, before shifting out of the zone</a:t>
            </a:r>
            <a:endParaRPr lang="en-US" sz="2000" dirty="0"/>
          </a:p>
          <a:p>
            <a:pPr marL="457200" indent="-457200">
              <a:buFont typeface="+mj-lt"/>
              <a:buAutoNum type="arabicParenR"/>
            </a:pPr>
            <a:r>
              <a:rPr lang="en-US" sz="2000" dirty="0" smtClean="0"/>
              <a:t>Where </a:t>
            </a:r>
            <a:r>
              <a:rPr lang="en-US" sz="2000" dirty="0"/>
              <a:t>was your initial stop? </a:t>
            </a:r>
            <a:r>
              <a:rPr lang="en-US" sz="2000" dirty="0" smtClean="0"/>
              <a:t>Above the Previous Daily High and Supply Zone. </a:t>
            </a:r>
            <a:r>
              <a:rPr lang="en-US" sz="2000" dirty="0" smtClean="0"/>
              <a:t>Did </a:t>
            </a:r>
            <a:r>
              <a:rPr lang="en-US" sz="2000" dirty="0"/>
              <a:t>you adjust your stop as the play developed? If so, why did you adjust your stop</a:t>
            </a:r>
            <a:r>
              <a:rPr lang="en-US" sz="2000" dirty="0" smtClean="0"/>
              <a:t>? I moved my stop to just after break even during early US session. </a:t>
            </a:r>
            <a:endParaRPr lang="en-US" sz="2000" dirty="0"/>
          </a:p>
          <a:p>
            <a:pPr marL="457200" indent="-457200">
              <a:buFont typeface="+mj-lt"/>
              <a:buAutoNum type="arabicParenR"/>
            </a:pPr>
            <a:r>
              <a:rPr lang="en-US" sz="2000" dirty="0" smtClean="0"/>
              <a:t>Where </a:t>
            </a:r>
            <a:r>
              <a:rPr lang="en-US" sz="2000" dirty="0"/>
              <a:t>did you take profits? </a:t>
            </a:r>
            <a:r>
              <a:rPr lang="en-US" sz="2000" dirty="0" smtClean="0"/>
              <a:t>I took </a:t>
            </a:r>
            <a:r>
              <a:rPr lang="en-US" sz="2000" dirty="0" smtClean="0"/>
              <a:t>unplanned profit. </a:t>
            </a:r>
            <a:r>
              <a:rPr lang="en-US" sz="2000" dirty="0" smtClean="0"/>
              <a:t>How </a:t>
            </a:r>
            <a:r>
              <a:rPr lang="en-US" sz="2000" dirty="0"/>
              <a:t>do you pick your profit targets</a:t>
            </a:r>
            <a:r>
              <a:rPr lang="en-US" sz="2000" dirty="0" smtClean="0"/>
              <a:t>? Significant opposing levels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Trade</a:t>
            </a:r>
            <a:endParaRPr lang="en-US" dirty="0"/>
          </a:p>
        </p:txBody>
      </p:sp>
      <p:pic>
        <p:nvPicPr>
          <p:cNvPr id="4" name="Content Placeholder 3" descr="Screen Shot 2019-02-10 at 11.21.56 A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57274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Review</a:t>
            </a:r>
            <a:endParaRPr lang="en-US" b="1" u="sng" dirty="0">
              <a:solidFill>
                <a:srgbClr val="7030A0"/>
              </a:solidFill>
            </a:endParaRPr>
          </a:p>
        </p:txBody>
      </p:sp>
      <p:sp>
        <p:nvSpPr>
          <p:cNvPr id="3" name="Content Placeholder 2"/>
          <p:cNvSpPr>
            <a:spLocks noGrp="1"/>
          </p:cNvSpPr>
          <p:nvPr>
            <p:ph idx="1"/>
          </p:nvPr>
        </p:nvSpPr>
        <p:spPr/>
        <p:txBody>
          <a:bodyPr>
            <a:normAutofit fontScale="92500" lnSpcReduction="20000"/>
          </a:bodyPr>
          <a:lstStyle/>
          <a:p>
            <a:r>
              <a:rPr lang="en-US" sz="2000" dirty="0"/>
              <a:t>What did you learn from this trade? How could you have done better? How would you trade this differently for the next trade</a:t>
            </a:r>
            <a:r>
              <a:rPr lang="en-US" sz="2000" dirty="0" smtClean="0"/>
              <a:t>?</a:t>
            </a:r>
          </a:p>
          <a:p>
            <a:r>
              <a:rPr lang="en-US" sz="2000" dirty="0" smtClean="0"/>
              <a:t>I need to consider all the variables concerning specific strategies and not overlook them in favor of my bias. Here I overlooked the M formation because price has previously reacted to the authentic level heading into Asian session.  I assumed price wouldn’t come up against any resistance heading down.  Instead I should have just marked the level and prepare for action if it did. This way if I was in front of the screen I could have acted appropriately and added to the position as price was forming another edge pattern giving me more confidence in the trade. My exit strategy was lacking. I didn’t have one. Again my bias was saying let it run. I should have prepared properly by setting a target at the demand break around 1.71602.  </a:t>
            </a:r>
            <a:r>
              <a:rPr lang="en-US" sz="2000" dirty="0"/>
              <a:t>A</a:t>
            </a:r>
            <a:r>
              <a:rPr lang="en-US" sz="2000" dirty="0" smtClean="0"/>
              <a:t>s I seen price in the consolidation in US session, I was anticipating a break out of that range and then I would exit after the break of the consolidation. Instead I observed price on the 5m chart from my phone at work and got scared out of the trade as price was heading higher. My intuition said hold but fear won because I didn’t have a solid plan. Set all three at once. Stop, entry, target. Make a checklist for it. Part of your daily report card</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Scared, Exit stage left</a:t>
            </a:r>
            <a:endParaRPr lang="en-US" dirty="0"/>
          </a:p>
        </p:txBody>
      </p:sp>
      <p:pic>
        <p:nvPicPr>
          <p:cNvPr id="4" name="Content Placeholder 3" descr="Screen Shot 2019-02-10 at 11.27.39 A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765927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a:hlinkClick r:id="rId2"/>
              </a:rPr>
              <a:t>https://</a:t>
            </a:r>
            <a:r>
              <a:rPr lang="en-US" sz="2000" dirty="0" err="1">
                <a:hlinkClick r:id="rId2"/>
              </a:rPr>
              <a:t>www.forexfactory.com</a:t>
            </a:r>
            <a:r>
              <a:rPr lang="en-US" sz="2000" dirty="0">
                <a:hlinkClick r:id="rId2"/>
              </a:rPr>
              <a:t>/ylk#acct.30-tab.list-ticket.4665351</a:t>
            </a:r>
            <a:endParaRPr lang="en-US" sz="2000" dirty="0"/>
          </a:p>
        </p:txBody>
      </p:sp>
      <p:pic>
        <p:nvPicPr>
          <p:cNvPr id="4" name="Content Placeholder 3" descr="Screen Shot 2019-02-10 at 3.01.54 PM.png"/>
          <p:cNvPicPr>
            <a:picLocks noGrp="1" noChangeAspect="1"/>
          </p:cNvPicPr>
          <p:nvPr>
            <p:ph idx="1"/>
          </p:nvPr>
        </p:nvPicPr>
        <p:blipFill>
          <a:blip r:embed="rId3">
            <a:extLst>
              <a:ext uri="{28A0092B-C50C-407E-A947-70E740481C1C}">
                <a14:useLocalDpi xmlns:a14="http://schemas.microsoft.com/office/drawing/2010/main" val="0"/>
              </a:ext>
            </a:extLst>
          </a:blip>
          <a:srcRect l="12856" r="12856"/>
          <a:stretch>
            <a:fillRect/>
          </a:stretch>
        </p:blipFill>
        <p:spPr/>
      </p:pic>
    </p:spTree>
    <p:extLst>
      <p:ext uri="{BB962C8B-B14F-4D97-AF65-F5344CB8AC3E}">
        <p14:creationId xmlns:p14="http://schemas.microsoft.com/office/powerpoint/2010/main" val="2215606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TotalTime>
  <Words>390</Words>
  <Application>Microsoft Macintosh PowerPoint</Application>
  <PresentationFormat>On-screen Show (4:3)</PresentationFormat>
  <Paragraphs>27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Big Picture</vt:lpstr>
      <vt:lpstr>Pitchfork Trend</vt:lpstr>
      <vt:lpstr>Intraday Fundamentals</vt:lpstr>
      <vt:lpstr>Technical Analysis</vt:lpstr>
      <vt:lpstr>Positive Behavior</vt:lpstr>
      <vt:lpstr>Trade Management</vt:lpstr>
      <vt:lpstr>The Trade</vt:lpstr>
      <vt:lpstr>Trade Review</vt:lpstr>
      <vt:lpstr>Scared, Exit stage left</vt:lpstr>
      <vt:lpstr>https://www.forexfactory.com/ylk#acct.30-tab.list-ticket.4665351</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SMB Capital</dc:creator>
  <cp:lastModifiedBy>KAVANAUGH</cp:lastModifiedBy>
  <cp:revision>20</cp:revision>
  <dcterms:created xsi:type="dcterms:W3CDTF">2011-12-12T16:35:55Z</dcterms:created>
  <dcterms:modified xsi:type="dcterms:W3CDTF">2019-02-10T22:08:09Z</dcterms:modified>
</cp:coreProperties>
</file>