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3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52824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5500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5228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7472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74328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07502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25875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20204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58958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23129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01610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7595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614309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611849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306021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03767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DADD0-5B8B-474A-AC79-E16473419BA3}" type="datetimeFigureOut">
              <a:rPr lang="en-ZA" smtClean="0"/>
              <a:t>2017/03/07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1802132-53DC-43AE-878E-028111AA73E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81116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  <p:sldLayoutId id="2147483932" r:id="rId12"/>
    <p:sldLayoutId id="2147483933" r:id="rId13"/>
    <p:sldLayoutId id="2147483934" r:id="rId14"/>
    <p:sldLayoutId id="2147483935" r:id="rId15"/>
    <p:sldLayoutId id="214748393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168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83128"/>
            <a:ext cx="7766936" cy="843147"/>
          </a:xfrm>
        </p:spPr>
        <p:txBody>
          <a:bodyPr/>
          <a:lstStyle/>
          <a:p>
            <a:pPr algn="ctr"/>
            <a:r>
              <a:rPr lang="en-ZA" dirty="0"/>
              <a:t>	</a:t>
            </a:r>
            <a:r>
              <a:rPr lang="en-ZA" dirty="0" smtClean="0"/>
              <a:t>Advance BBMA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926275"/>
            <a:ext cx="7766936" cy="5462650"/>
          </a:xfrm>
        </p:spPr>
        <p:txBody>
          <a:bodyPr>
            <a:normAutofit fontScale="92500" lnSpcReduction="10000"/>
          </a:bodyPr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ZA" dirty="0" smtClean="0"/>
              <a:t>Multiple Time Frame – Ema50 Re-entry situation </a:t>
            </a:r>
          </a:p>
          <a:p>
            <a:pPr algn="l"/>
            <a:r>
              <a:rPr lang="en-ZA" dirty="0" smtClean="0"/>
              <a:t>Ema50 is a strong indicator for Trend, can be down or uptrend. In advance BBMA, we can use BB and Ema50 as a Re-entry signal 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ZA" dirty="0" smtClean="0"/>
              <a:t>BBEMA – is a Re-entry situation, to see it, we use only TWO time frames 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ZA" dirty="0" smtClean="0"/>
              <a:t>There’s 3 Re-entry BBEMA situations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ZA" dirty="0" smtClean="0"/>
              <a:t>When BB squeeze/declines and Ema50 goes completely outside the BB, it implies a Re-entry on the bigger TF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ZA" dirty="0" smtClean="0"/>
              <a:t>When BB squeeze/declines and Ema50 is closer to the BB and is inside, it implies a Re-entry on the bigger TF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ZA" dirty="0" smtClean="0"/>
              <a:t>When BB is Horizontal and Ema50 is outside and near/parallel to it, it implies a Re-entry on the bigger TF.  On this one, one or two </a:t>
            </a:r>
            <a:r>
              <a:rPr lang="en-ZA" dirty="0" err="1" smtClean="0"/>
              <a:t>cs’s</a:t>
            </a:r>
            <a:r>
              <a:rPr lang="en-ZA" dirty="0" smtClean="0"/>
              <a:t> Re-tests Ema50 outside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ZA" dirty="0" smtClean="0"/>
              <a:t>Ema50 above </a:t>
            </a:r>
            <a:r>
              <a:rPr lang="en-ZA" dirty="0" err="1" smtClean="0"/>
              <a:t>cs</a:t>
            </a:r>
            <a:r>
              <a:rPr lang="en-ZA" dirty="0" smtClean="0"/>
              <a:t>, Re-entry sell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ZA" dirty="0" smtClean="0"/>
              <a:t>Ema50 below </a:t>
            </a:r>
            <a:r>
              <a:rPr lang="en-ZA" dirty="0" err="1" smtClean="0"/>
              <a:t>cs</a:t>
            </a:r>
            <a:r>
              <a:rPr lang="en-ZA" dirty="0" smtClean="0"/>
              <a:t>, Re-entry buy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ZA" dirty="0" smtClean="0"/>
              <a:t>Low BB for buy Re-entry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en-ZA" dirty="0" smtClean="0"/>
              <a:t>High BB for Sell Re-entry</a:t>
            </a:r>
          </a:p>
          <a:p>
            <a:pPr marL="342900" indent="-342900" algn="l">
              <a:buFont typeface="+mj-lt"/>
              <a:buAutoNum type="arabicPeriod"/>
            </a:pPr>
            <a:endParaRPr lang="en-ZA" dirty="0" smtClean="0"/>
          </a:p>
          <a:p>
            <a:pPr algn="l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49546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06879"/>
            <a:ext cx="7766936" cy="700644"/>
          </a:xfrm>
        </p:spPr>
        <p:txBody>
          <a:bodyPr/>
          <a:lstStyle/>
          <a:p>
            <a:pPr algn="l"/>
            <a:r>
              <a:rPr lang="en-ZA" sz="4000" dirty="0" smtClean="0"/>
              <a:t>Situation 1 BBEMA – H1 TF</a:t>
            </a:r>
            <a:endParaRPr lang="en-ZA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1092531"/>
            <a:ext cx="7766936" cy="4497668"/>
          </a:xfrm>
        </p:spPr>
        <p:txBody>
          <a:bodyPr/>
          <a:lstStyle/>
          <a:p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47" y="891348"/>
            <a:ext cx="8645236" cy="5414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830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0"/>
            <a:ext cx="7766936" cy="902525"/>
          </a:xfrm>
        </p:spPr>
        <p:txBody>
          <a:bodyPr/>
          <a:lstStyle/>
          <a:p>
            <a:pPr algn="ctr"/>
            <a:r>
              <a:rPr lang="en-ZA" dirty="0" smtClean="0"/>
              <a:t>H4 – Re-entry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0184" y="3837077"/>
            <a:ext cx="7766936" cy="1096899"/>
          </a:xfrm>
        </p:spPr>
        <p:txBody>
          <a:bodyPr/>
          <a:lstStyle/>
          <a:p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184" y="902524"/>
            <a:ext cx="8420704" cy="561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770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8937" y="0"/>
            <a:ext cx="7766936" cy="890649"/>
          </a:xfrm>
        </p:spPr>
        <p:txBody>
          <a:bodyPr/>
          <a:lstStyle/>
          <a:p>
            <a:pPr algn="l"/>
            <a:r>
              <a:rPr lang="en-ZA" sz="4000" dirty="0" smtClean="0"/>
              <a:t>Situation 2 BBEMA – H4 TF</a:t>
            </a:r>
            <a:endParaRPr lang="en-ZA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936" y="890649"/>
            <a:ext cx="8290077" cy="490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962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0"/>
            <a:ext cx="7766936" cy="938151"/>
          </a:xfrm>
        </p:spPr>
        <p:txBody>
          <a:bodyPr/>
          <a:lstStyle/>
          <a:p>
            <a:pPr algn="ctr"/>
            <a:r>
              <a:rPr lang="en-ZA" dirty="0" smtClean="0"/>
              <a:t>Daily TF – Re-entry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067" y="938151"/>
            <a:ext cx="8076320" cy="511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027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2683" y="0"/>
            <a:ext cx="7766936" cy="831273"/>
          </a:xfrm>
        </p:spPr>
        <p:txBody>
          <a:bodyPr/>
          <a:lstStyle/>
          <a:p>
            <a:pPr algn="l"/>
            <a:r>
              <a:rPr lang="en-ZA" sz="4000" dirty="0" smtClean="0"/>
              <a:t>Situation 3 BBEMA – H1 TF</a:t>
            </a:r>
            <a:endParaRPr lang="en-ZA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410" y="831273"/>
            <a:ext cx="8407730" cy="5082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56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0"/>
            <a:ext cx="7766936" cy="783771"/>
          </a:xfrm>
        </p:spPr>
        <p:txBody>
          <a:bodyPr/>
          <a:lstStyle/>
          <a:p>
            <a:pPr algn="ctr"/>
            <a:r>
              <a:rPr lang="en-ZA" dirty="0" smtClean="0"/>
              <a:t>H4 – Re-entry 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413" y="670778"/>
            <a:ext cx="8134597" cy="5528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908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0"/>
            <a:ext cx="7766936" cy="676894"/>
          </a:xfrm>
        </p:spPr>
        <p:txBody>
          <a:bodyPr/>
          <a:lstStyle/>
          <a:p>
            <a:pPr algn="l"/>
            <a:r>
              <a:rPr lang="en-ZA" sz="3200" dirty="0" smtClean="0"/>
              <a:t>Multiple TF; Major and Manor Movement</a:t>
            </a:r>
            <a:endParaRPr lang="en-ZA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676894"/>
            <a:ext cx="7766936" cy="5729623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ZA" dirty="0" smtClean="0"/>
              <a:t>This Movement is for tracking down 80-90% unfinished trend. To spot the Movement, we have Markings. There are 3 main signals/features to spot major and manor movement reversals. 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ZA" dirty="0" smtClean="0"/>
              <a:t> Sideways market = BB Horizontal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ZA" dirty="0" smtClean="0"/>
              <a:t>MLV or when the market is Sideways and meet with Mid BB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ZA" dirty="0" smtClean="0"/>
              <a:t>Sideways market and gives us a Re-entry</a:t>
            </a:r>
          </a:p>
          <a:p>
            <a:pPr algn="l"/>
            <a:endParaRPr lang="en-ZA" dirty="0" smtClean="0"/>
          </a:p>
          <a:p>
            <a:pPr algn="l"/>
            <a:r>
              <a:rPr lang="en-ZA" u="sng" dirty="0" smtClean="0"/>
              <a:t>How to see Major &amp; Manor or SOP</a:t>
            </a:r>
            <a:endParaRPr lang="en-ZA" dirty="0" smtClean="0"/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ZA" dirty="0" smtClean="0"/>
              <a:t>Daily – Marking, if you get any of the 3 features(sometimes the market will                touch ma5/10)</a:t>
            </a:r>
          </a:p>
          <a:p>
            <a:pPr algn="l"/>
            <a:r>
              <a:rPr lang="en-ZA" dirty="0"/>
              <a:t> </a:t>
            </a:r>
            <a:r>
              <a:rPr lang="en-ZA" dirty="0" smtClean="0"/>
              <a:t>           - For direction (to see trend, use Ema50 if it’s a Downtrend or </a:t>
            </a:r>
          </a:p>
          <a:p>
            <a:pPr algn="l"/>
            <a:r>
              <a:rPr lang="en-ZA" dirty="0"/>
              <a:t> </a:t>
            </a:r>
            <a:r>
              <a:rPr lang="en-ZA" dirty="0" smtClean="0"/>
              <a:t>             Uptrend</a:t>
            </a:r>
          </a:p>
          <a:p>
            <a:pPr algn="l"/>
            <a:r>
              <a:rPr lang="en-ZA" dirty="0"/>
              <a:t> </a:t>
            </a:r>
            <a:r>
              <a:rPr lang="en-ZA" dirty="0" smtClean="0"/>
              <a:t>           - For TP, when the markets touches Ma5/10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ZA" dirty="0" smtClean="0"/>
              <a:t>H4 – Confirmation TF</a:t>
            </a:r>
          </a:p>
          <a:p>
            <a:pPr algn="l"/>
            <a:r>
              <a:rPr lang="en-ZA" dirty="0"/>
              <a:t> </a:t>
            </a:r>
            <a:r>
              <a:rPr lang="en-ZA" dirty="0" smtClean="0"/>
              <a:t>        - also for TP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ZA" dirty="0" smtClean="0"/>
              <a:t>H1 – Entry TF</a:t>
            </a:r>
          </a:p>
          <a:p>
            <a:pPr algn="l"/>
            <a:r>
              <a:rPr lang="en-ZA" dirty="0"/>
              <a:t> </a:t>
            </a:r>
            <a:r>
              <a:rPr lang="en-ZA" dirty="0" smtClean="0"/>
              <a:t>        - Apply basic BBMA diagram/7 steps for entry                        </a:t>
            </a:r>
          </a:p>
          <a:p>
            <a:pPr algn="l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431206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029195"/>
          </a:xfrm>
        </p:spPr>
        <p:txBody>
          <a:bodyPr>
            <a:normAutofit/>
          </a:bodyPr>
          <a:lstStyle/>
          <a:p>
            <a:r>
              <a:rPr lang="en-ZA" sz="2400" dirty="0" smtClean="0"/>
              <a:t>Example; Major (weekly – H1 but manor is from H1-m1)</a:t>
            </a:r>
            <a:endParaRPr lang="en-ZA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33797"/>
            <a:ext cx="8596668" cy="3963181"/>
          </a:xfrm>
        </p:spPr>
        <p:txBody>
          <a:bodyPr/>
          <a:lstStyle/>
          <a:p>
            <a:pPr marL="0" indent="0">
              <a:buNone/>
            </a:pPr>
            <a:r>
              <a:rPr lang="en-ZA" u="sng" dirty="0" smtClean="0"/>
              <a:t>This is the standard SOP of the Movement </a:t>
            </a:r>
          </a:p>
          <a:p>
            <a:pPr marL="0" indent="0">
              <a:buNone/>
            </a:pPr>
            <a:endParaRPr lang="en-ZA" u="sng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ZA" dirty="0" smtClean="0"/>
              <a:t>Daily – Feature/marking, BB horizontal = sideways market </a:t>
            </a:r>
          </a:p>
          <a:p>
            <a:pPr marL="0" indent="0">
              <a:buNone/>
            </a:pPr>
            <a:r>
              <a:rPr lang="en-ZA" dirty="0"/>
              <a:t> </a:t>
            </a:r>
            <a:r>
              <a:rPr lang="en-ZA" dirty="0" smtClean="0"/>
              <a:t>            - </a:t>
            </a:r>
            <a:r>
              <a:rPr lang="en-ZA" dirty="0" err="1" smtClean="0"/>
              <a:t>Tp</a:t>
            </a:r>
            <a:r>
              <a:rPr lang="en-ZA" dirty="0" smtClean="0"/>
              <a:t> when market touch Ma5</a:t>
            </a:r>
          </a:p>
          <a:p>
            <a:pPr marL="0" indent="0">
              <a:buNone/>
            </a:pPr>
            <a:endParaRPr lang="en-ZA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ZA" dirty="0" smtClean="0"/>
              <a:t>H4 – Has to be an MLV</a:t>
            </a:r>
          </a:p>
          <a:p>
            <a:pPr marL="0" indent="0">
              <a:buNone/>
            </a:pPr>
            <a:endParaRPr lang="en-ZA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ZA" dirty="0" smtClean="0"/>
              <a:t>H1 – if there’s an Extreme, it’s a bonus. But compulsory signal you have to see is MLV and CSD and enter on Re-entry (sometimes there won’t be a R-entry, the market will retest the previous low/high or create a double top/bottom) 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3054872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Illustration of Major Movement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94411"/>
            <a:ext cx="8596668" cy="4746952"/>
          </a:xfrm>
        </p:spPr>
        <p:txBody>
          <a:bodyPr/>
          <a:lstStyle/>
          <a:p>
            <a:r>
              <a:rPr lang="en-ZA" dirty="0"/>
              <a:t>Daily – Feature/marking, BB horizontal = sideways market </a:t>
            </a:r>
            <a:endParaRPr lang="en-ZA" dirty="0" smtClean="0"/>
          </a:p>
          <a:p>
            <a:pPr marL="0" indent="0">
              <a:buNone/>
            </a:pPr>
            <a:r>
              <a:rPr lang="en-ZA" dirty="0" smtClean="0"/>
              <a:t>             - </a:t>
            </a:r>
            <a:r>
              <a:rPr lang="en-ZA" dirty="0" err="1"/>
              <a:t>Tp</a:t>
            </a:r>
            <a:r>
              <a:rPr lang="en-ZA" dirty="0"/>
              <a:t> when market touch Ma5</a:t>
            </a:r>
          </a:p>
          <a:p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1932"/>
            <a:ext cx="9868395" cy="4358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988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/>
              <a:t>H4 – Has to be an MLV</a:t>
            </a:r>
            <a:br>
              <a:rPr lang="en-ZA" dirty="0"/>
            </a:br>
            <a:endParaRPr lang="en-Z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269999"/>
            <a:ext cx="8977305" cy="5012047"/>
          </a:xfrm>
        </p:spPr>
      </p:pic>
    </p:spTree>
    <p:extLst>
      <p:ext uri="{BB962C8B-B14F-4D97-AF65-F5344CB8AC3E}">
        <p14:creationId xmlns:p14="http://schemas.microsoft.com/office/powerpoint/2010/main" val="764834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20436"/>
          </a:xfrm>
        </p:spPr>
        <p:txBody>
          <a:bodyPr/>
          <a:lstStyle/>
          <a:p>
            <a:r>
              <a:rPr lang="en-ZA" dirty="0" smtClean="0"/>
              <a:t>H1 – Extreme – Double bottom</a:t>
            </a:r>
            <a:endParaRPr lang="en-Z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1223158"/>
            <a:ext cx="8596312" cy="4880759"/>
          </a:xfrm>
        </p:spPr>
      </p:pic>
    </p:spTree>
    <p:extLst>
      <p:ext uri="{BB962C8B-B14F-4D97-AF65-F5344CB8AC3E}">
        <p14:creationId xmlns:p14="http://schemas.microsoft.com/office/powerpoint/2010/main" val="6512336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79813"/>
          </a:xfrm>
        </p:spPr>
        <p:txBody>
          <a:bodyPr/>
          <a:lstStyle/>
          <a:p>
            <a:r>
              <a:rPr lang="en-ZA" dirty="0" smtClean="0"/>
              <a:t>Extreme “C” signal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888177"/>
            <a:ext cx="8596668" cy="4153185"/>
          </a:xfrm>
        </p:spPr>
        <p:txBody>
          <a:bodyPr/>
          <a:lstStyle/>
          <a:p>
            <a:r>
              <a:rPr lang="en-ZA" dirty="0" smtClean="0"/>
              <a:t>Extreme “c” is more of a hidden Re-entry</a:t>
            </a:r>
          </a:p>
          <a:p>
            <a:r>
              <a:rPr lang="en-ZA" dirty="0" smtClean="0"/>
              <a:t>We see it using Ma5/10, when candles sticks and close outside of it</a:t>
            </a:r>
          </a:p>
          <a:p>
            <a:r>
              <a:rPr lang="en-ZA" dirty="0" smtClean="0"/>
              <a:t>This helps us to see a strong Momentum in the market </a:t>
            </a:r>
          </a:p>
          <a:p>
            <a:endParaRPr lang="en-ZA" dirty="0"/>
          </a:p>
          <a:p>
            <a:r>
              <a:rPr lang="en-ZA" dirty="0" smtClean="0"/>
              <a:t>SOP of Extreme “C”</a:t>
            </a:r>
          </a:p>
          <a:p>
            <a:pPr marL="400050" indent="-400050">
              <a:buFont typeface="+mj-lt"/>
              <a:buAutoNum type="romanUcPeriod"/>
            </a:pPr>
            <a:r>
              <a:rPr lang="en-ZA" dirty="0" smtClean="0"/>
              <a:t>Big </a:t>
            </a:r>
            <a:r>
              <a:rPr lang="en-ZA" dirty="0" err="1" smtClean="0"/>
              <a:t>Tf</a:t>
            </a:r>
            <a:r>
              <a:rPr lang="en-ZA" dirty="0" smtClean="0"/>
              <a:t>, a candle will be outside of Ma5/10, acting as a CS Momentum</a:t>
            </a:r>
          </a:p>
          <a:p>
            <a:pPr marL="400050" indent="-400050">
              <a:buFont typeface="+mj-lt"/>
              <a:buAutoNum type="romanUcPeriod"/>
            </a:pPr>
            <a:r>
              <a:rPr lang="en-ZA" dirty="0" smtClean="0"/>
              <a:t>Middle </a:t>
            </a:r>
            <a:r>
              <a:rPr lang="en-ZA" dirty="0" err="1" smtClean="0"/>
              <a:t>Tf</a:t>
            </a:r>
            <a:r>
              <a:rPr lang="en-ZA" dirty="0" smtClean="0"/>
              <a:t>, we need to see a Re-entry</a:t>
            </a:r>
          </a:p>
          <a:p>
            <a:pPr marL="400050" indent="-400050">
              <a:buFont typeface="+mj-lt"/>
              <a:buAutoNum type="romanUcPeriod"/>
            </a:pPr>
            <a:r>
              <a:rPr lang="en-ZA" dirty="0" smtClean="0"/>
              <a:t>Smaller </a:t>
            </a:r>
            <a:r>
              <a:rPr lang="en-ZA" dirty="0" err="1" smtClean="0"/>
              <a:t>Tf</a:t>
            </a:r>
            <a:r>
              <a:rPr lang="en-ZA" dirty="0" smtClean="0"/>
              <a:t>, we have to see an Extreme C/BBEMA (Ema50 Re-entry situation)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913551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56062"/>
          </a:xfrm>
        </p:spPr>
        <p:txBody>
          <a:bodyPr/>
          <a:lstStyle/>
          <a:p>
            <a:r>
              <a:rPr lang="en-ZA" dirty="0" smtClean="0"/>
              <a:t>Extreme “C” Illustration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241" y="1365662"/>
            <a:ext cx="8596668" cy="4560125"/>
          </a:xfrm>
        </p:spPr>
        <p:txBody>
          <a:bodyPr/>
          <a:lstStyle/>
          <a:p>
            <a:r>
              <a:rPr lang="en-ZA" dirty="0" smtClean="0"/>
              <a:t>H4 – CS Momentum – outside Ma5</a:t>
            </a:r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48" y="1793174"/>
            <a:ext cx="8929990" cy="4667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4749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32312"/>
          </a:xfrm>
        </p:spPr>
        <p:txBody>
          <a:bodyPr/>
          <a:lstStyle/>
          <a:p>
            <a:r>
              <a:rPr lang="en-ZA" dirty="0" smtClean="0"/>
              <a:t>H1 – Re-entry</a:t>
            </a:r>
            <a:endParaRPr lang="en-Z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1341912"/>
            <a:ext cx="8596312" cy="4536374"/>
          </a:xfrm>
        </p:spPr>
      </p:pic>
    </p:spTree>
    <p:extLst>
      <p:ext uri="{BB962C8B-B14F-4D97-AF65-F5344CB8AC3E}">
        <p14:creationId xmlns:p14="http://schemas.microsoft.com/office/powerpoint/2010/main" val="36792622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72935"/>
          </a:xfrm>
        </p:spPr>
        <p:txBody>
          <a:bodyPr/>
          <a:lstStyle/>
          <a:p>
            <a:r>
              <a:rPr lang="en-ZA" dirty="0" smtClean="0"/>
              <a:t>M15 – Extreme C/BBEMA</a:t>
            </a:r>
            <a:endParaRPr lang="en-Z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90" y="1488209"/>
            <a:ext cx="8596312" cy="4746336"/>
          </a:xfrm>
        </p:spPr>
      </p:pic>
    </p:spTree>
    <p:extLst>
      <p:ext uri="{BB962C8B-B14F-4D97-AF65-F5344CB8AC3E}">
        <p14:creationId xmlns:p14="http://schemas.microsoft.com/office/powerpoint/2010/main" val="38223679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56062"/>
          </a:xfrm>
        </p:spPr>
        <p:txBody>
          <a:bodyPr/>
          <a:lstStyle/>
          <a:p>
            <a:r>
              <a:rPr lang="en-ZA" dirty="0" smtClean="0"/>
              <a:t>Diamond Setup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15043"/>
            <a:ext cx="8596668" cy="4426319"/>
          </a:xfrm>
        </p:spPr>
        <p:txBody>
          <a:bodyPr/>
          <a:lstStyle/>
          <a:p>
            <a:r>
              <a:rPr lang="en-ZA" dirty="0" smtClean="0"/>
              <a:t>Diamond Setup is 100% accurate.</a:t>
            </a:r>
          </a:p>
          <a:p>
            <a:r>
              <a:rPr lang="en-ZA" dirty="0" smtClean="0"/>
              <a:t>It happens when Ma5/10, Ema50 are parallel to Mid BB, it shouldn’t be far from Mid BB</a:t>
            </a:r>
          </a:p>
          <a:p>
            <a:r>
              <a:rPr lang="en-ZA" dirty="0" smtClean="0"/>
              <a:t>There should be 3 </a:t>
            </a:r>
            <a:r>
              <a:rPr lang="en-ZA" dirty="0" err="1" smtClean="0"/>
              <a:t>cs</a:t>
            </a:r>
            <a:r>
              <a:rPr lang="en-ZA" dirty="0" smtClean="0"/>
              <a:t> to re-retest/reject Ema50 and enter on the forth one. Sometimes you get less </a:t>
            </a:r>
            <a:r>
              <a:rPr lang="en-ZA" dirty="0" err="1" smtClean="0"/>
              <a:t>cs</a:t>
            </a:r>
            <a:r>
              <a:rPr lang="en-ZA" dirty="0" smtClean="0"/>
              <a:t> retesting/rejecting</a:t>
            </a:r>
          </a:p>
          <a:p>
            <a:r>
              <a:rPr lang="en-ZA" dirty="0" smtClean="0"/>
              <a:t>You </a:t>
            </a:r>
            <a:r>
              <a:rPr lang="en-ZA" dirty="0" err="1" smtClean="0"/>
              <a:t>Tp</a:t>
            </a:r>
            <a:r>
              <a:rPr lang="en-ZA" dirty="0" smtClean="0"/>
              <a:t> when the market reach previous Low/High</a:t>
            </a:r>
          </a:p>
          <a:p>
            <a:r>
              <a:rPr lang="en-ZA" dirty="0" smtClean="0"/>
              <a:t>If there was an extreme before, the Diamond setup will be very</a:t>
            </a:r>
          </a:p>
          <a:p>
            <a:r>
              <a:rPr lang="en-ZA" dirty="0" smtClean="0"/>
              <a:t>SL 10 pips away</a:t>
            </a:r>
          </a:p>
          <a:p>
            <a:r>
              <a:rPr lang="en-ZA" dirty="0" smtClean="0"/>
              <a:t>For Buy, Ema50 should be below Mid BB</a:t>
            </a:r>
          </a:p>
          <a:p>
            <a:r>
              <a:rPr lang="en-ZA" dirty="0" smtClean="0"/>
              <a:t>For Sell, Ema50 should be above Mid BB</a:t>
            </a: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2524160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67938"/>
          </a:xfrm>
        </p:spPr>
        <p:txBody>
          <a:bodyPr/>
          <a:lstStyle/>
          <a:p>
            <a:r>
              <a:rPr lang="en-ZA" dirty="0" smtClean="0"/>
              <a:t>Diamond setup Illustration</a:t>
            </a:r>
            <a:endParaRPr lang="en-Z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1377538"/>
            <a:ext cx="8596312" cy="4381994"/>
          </a:xfrm>
        </p:spPr>
      </p:pic>
    </p:spTree>
    <p:extLst>
      <p:ext uri="{BB962C8B-B14F-4D97-AF65-F5344CB8AC3E}">
        <p14:creationId xmlns:p14="http://schemas.microsoft.com/office/powerpoint/2010/main" val="5175337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79813"/>
          </a:xfrm>
        </p:spPr>
        <p:txBody>
          <a:bodyPr>
            <a:normAutofit fontScale="90000"/>
          </a:bodyPr>
          <a:lstStyle/>
          <a:p>
            <a:r>
              <a:rPr lang="en-ZA" dirty="0" smtClean="0"/>
              <a:t>Diamond Setup – Sell Illustration</a:t>
            </a:r>
            <a:br>
              <a:rPr lang="en-ZA" dirty="0" smtClean="0"/>
            </a:br>
            <a:endParaRPr lang="en-Z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1389413"/>
            <a:ext cx="8596312" cy="4714503"/>
          </a:xfrm>
        </p:spPr>
      </p:pic>
    </p:spTree>
    <p:extLst>
      <p:ext uri="{BB962C8B-B14F-4D97-AF65-F5344CB8AC3E}">
        <p14:creationId xmlns:p14="http://schemas.microsoft.com/office/powerpoint/2010/main" val="20889139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67938"/>
          </a:xfrm>
        </p:spPr>
        <p:txBody>
          <a:bodyPr/>
          <a:lstStyle/>
          <a:p>
            <a:r>
              <a:rPr lang="en-ZA" dirty="0" smtClean="0"/>
              <a:t>Golden Setup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7539"/>
            <a:ext cx="8596668" cy="4663824"/>
          </a:xfrm>
        </p:spPr>
        <p:txBody>
          <a:bodyPr/>
          <a:lstStyle/>
          <a:p>
            <a:r>
              <a:rPr lang="en-ZA" dirty="0" smtClean="0"/>
              <a:t>Golden Setup is a powerful Re-entry situation</a:t>
            </a:r>
          </a:p>
          <a:p>
            <a:pPr marL="0" indent="0">
              <a:buNone/>
            </a:pPr>
            <a:endParaRPr lang="en-ZA" dirty="0" smtClean="0"/>
          </a:p>
          <a:p>
            <a:r>
              <a:rPr lang="en-ZA" dirty="0" smtClean="0"/>
              <a:t>There’s Two kinds of Golden Setup </a:t>
            </a:r>
          </a:p>
          <a:p>
            <a:pPr marL="0" indent="0">
              <a:buNone/>
            </a:pPr>
            <a:endParaRPr lang="en-ZA" dirty="0" smtClean="0"/>
          </a:p>
          <a:p>
            <a:pPr marL="400050" indent="-400050">
              <a:buFont typeface="+mj-lt"/>
              <a:buAutoNum type="romanUcPeriod"/>
            </a:pPr>
            <a:r>
              <a:rPr lang="en-ZA" dirty="0" smtClean="0"/>
              <a:t>Golden Setup that has Extreme “C”</a:t>
            </a:r>
          </a:p>
          <a:p>
            <a:pPr marL="400050" indent="-400050">
              <a:buFont typeface="+mj-lt"/>
              <a:buAutoNum type="romanUcPeriod"/>
            </a:pPr>
            <a:r>
              <a:rPr lang="en-ZA" dirty="0" smtClean="0"/>
              <a:t>Golden Setup that has Ema50/BBEMA situation</a:t>
            </a:r>
          </a:p>
          <a:p>
            <a:pPr marL="400050" indent="-400050">
              <a:buFont typeface="+mj-lt"/>
              <a:buAutoNum type="romanUcPeriod"/>
            </a:pPr>
            <a:endParaRPr lang="en-ZA" dirty="0"/>
          </a:p>
          <a:p>
            <a:pPr marL="0" indent="0">
              <a:buNone/>
            </a:pPr>
            <a:r>
              <a:rPr lang="en-ZA" dirty="0" smtClean="0"/>
              <a:t>For Golden Setup, we use Four Time Frames  </a:t>
            </a:r>
          </a:p>
          <a:p>
            <a:pPr marL="0" indent="0">
              <a:buNone/>
            </a:pPr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4818233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06878"/>
            <a:ext cx="8596668" cy="997527"/>
          </a:xfrm>
        </p:spPr>
        <p:txBody>
          <a:bodyPr>
            <a:normAutofit fontScale="90000"/>
          </a:bodyPr>
          <a:lstStyle/>
          <a:p>
            <a:pPr algn="ctr"/>
            <a:r>
              <a:rPr lang="en-ZA" dirty="0" smtClean="0"/>
              <a:t>Extreme “C” Golden Setup</a:t>
            </a:r>
            <a:br>
              <a:rPr lang="en-ZA" dirty="0" smtClean="0"/>
            </a:br>
            <a:r>
              <a:rPr lang="en-ZA" dirty="0" smtClean="0"/>
              <a:t>Illustration</a:t>
            </a:r>
            <a:r>
              <a:rPr lang="en-ZA" dirty="0"/>
              <a:t/>
            </a:r>
            <a:br>
              <a:rPr lang="en-ZA" dirty="0"/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104405"/>
            <a:ext cx="8596668" cy="4936957"/>
          </a:xfrm>
        </p:spPr>
        <p:txBody>
          <a:bodyPr/>
          <a:lstStyle/>
          <a:p>
            <a:r>
              <a:rPr lang="en-ZA" dirty="0" smtClean="0"/>
              <a:t>H4 – </a:t>
            </a:r>
            <a:r>
              <a:rPr lang="en-ZA" u="sng" dirty="0" smtClean="0"/>
              <a:t>Extreme “C”</a:t>
            </a:r>
            <a:r>
              <a:rPr lang="en-ZA" dirty="0" smtClean="0"/>
              <a:t> ( </a:t>
            </a:r>
            <a:r>
              <a:rPr lang="en-ZA" dirty="0" err="1" smtClean="0"/>
              <a:t>cs</a:t>
            </a:r>
            <a:r>
              <a:rPr lang="en-ZA" dirty="0"/>
              <a:t> </a:t>
            </a:r>
            <a:r>
              <a:rPr lang="en-ZA" dirty="0" smtClean="0"/>
              <a:t>nearly touch Ma5, but for this setup. Ema50 has to be below but not far from CS. Vice versa for going down.</a:t>
            </a:r>
            <a:endParaRPr lang="en-Z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654" y="1959429"/>
            <a:ext cx="8526483" cy="470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600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78130"/>
            <a:ext cx="8596668" cy="795647"/>
          </a:xfrm>
        </p:spPr>
        <p:txBody>
          <a:bodyPr/>
          <a:lstStyle/>
          <a:p>
            <a:r>
              <a:rPr lang="en-ZA" dirty="0" smtClean="0"/>
              <a:t>H1 – Re-entry</a:t>
            </a:r>
            <a:endParaRPr lang="en-Z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973777"/>
            <a:ext cx="8596312" cy="4963885"/>
          </a:xfrm>
        </p:spPr>
      </p:pic>
    </p:spTree>
    <p:extLst>
      <p:ext uri="{BB962C8B-B14F-4D97-AF65-F5344CB8AC3E}">
        <p14:creationId xmlns:p14="http://schemas.microsoft.com/office/powerpoint/2010/main" val="28565378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96884"/>
            <a:ext cx="8596668" cy="866898"/>
          </a:xfrm>
        </p:spPr>
        <p:txBody>
          <a:bodyPr/>
          <a:lstStyle/>
          <a:p>
            <a:r>
              <a:rPr lang="en-ZA" dirty="0" smtClean="0"/>
              <a:t>M30 - BBEMA</a:t>
            </a:r>
            <a:endParaRPr lang="en-Z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973776"/>
            <a:ext cx="8596312" cy="4963885"/>
          </a:xfrm>
        </p:spPr>
      </p:pic>
    </p:spTree>
    <p:extLst>
      <p:ext uri="{BB962C8B-B14F-4D97-AF65-F5344CB8AC3E}">
        <p14:creationId xmlns:p14="http://schemas.microsoft.com/office/powerpoint/2010/main" val="41323172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13757"/>
            <a:ext cx="8596668" cy="1151906"/>
          </a:xfrm>
        </p:spPr>
        <p:txBody>
          <a:bodyPr/>
          <a:lstStyle/>
          <a:p>
            <a:r>
              <a:rPr lang="en-ZA" dirty="0" smtClean="0"/>
              <a:t>M15 – Extreme (</a:t>
            </a:r>
            <a:r>
              <a:rPr lang="en-ZA" sz="2800" dirty="0" smtClean="0"/>
              <a:t>Ema50 unit with Extreme. As long as Ema50 is within the extreme zone, it’s fine)</a:t>
            </a:r>
            <a:endParaRPr lang="en-ZA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1543792"/>
            <a:ext cx="8596312" cy="4797631"/>
          </a:xfrm>
        </p:spPr>
      </p:pic>
    </p:spTree>
    <p:extLst>
      <p:ext uri="{BB962C8B-B14F-4D97-AF65-F5344CB8AC3E}">
        <p14:creationId xmlns:p14="http://schemas.microsoft.com/office/powerpoint/2010/main" val="17230664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938151"/>
          </a:xfrm>
        </p:spPr>
        <p:txBody>
          <a:bodyPr/>
          <a:lstStyle/>
          <a:p>
            <a:r>
              <a:rPr lang="en-ZA" dirty="0" smtClean="0"/>
              <a:t>BBEMA Golden Setup  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938151"/>
            <a:ext cx="8596668" cy="4332035"/>
          </a:xfrm>
        </p:spPr>
        <p:txBody>
          <a:bodyPr/>
          <a:lstStyle/>
          <a:p>
            <a:r>
              <a:rPr lang="en-ZA" dirty="0" smtClean="0"/>
              <a:t>H4 – BBEMA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026" y="1282534"/>
            <a:ext cx="8122722" cy="4619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036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7932"/>
          </a:xfrm>
        </p:spPr>
        <p:txBody>
          <a:bodyPr>
            <a:normAutofit fontScale="90000"/>
          </a:bodyPr>
          <a:lstStyle/>
          <a:p>
            <a:r>
              <a:rPr lang="en-ZA" dirty="0" smtClean="0"/>
              <a:t>H1 – Re-entry </a:t>
            </a:r>
            <a:endParaRPr lang="en-Z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1306287"/>
            <a:ext cx="8121753" cy="4726378"/>
          </a:xfrm>
        </p:spPr>
      </p:pic>
    </p:spTree>
    <p:extLst>
      <p:ext uri="{BB962C8B-B14F-4D97-AF65-F5344CB8AC3E}">
        <p14:creationId xmlns:p14="http://schemas.microsoft.com/office/powerpoint/2010/main" val="29104632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96686"/>
          </a:xfrm>
        </p:spPr>
        <p:txBody>
          <a:bodyPr>
            <a:normAutofit fontScale="90000"/>
          </a:bodyPr>
          <a:lstStyle/>
          <a:p>
            <a:r>
              <a:rPr lang="en-ZA" dirty="0" smtClean="0"/>
              <a:t>M30 – BBEMA </a:t>
            </a:r>
            <a:r>
              <a:rPr lang="en-ZA" sz="2000" dirty="0" smtClean="0"/>
              <a:t>(</a:t>
            </a:r>
            <a:r>
              <a:rPr lang="en-ZA" sz="1800" dirty="0" smtClean="0"/>
              <a:t>as long as Ema50 is above for going down on this TF it’s fine) </a:t>
            </a:r>
            <a:endParaRPr lang="en-ZA" sz="1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1306286"/>
            <a:ext cx="8596312" cy="4952009"/>
          </a:xfrm>
        </p:spPr>
      </p:pic>
    </p:spTree>
    <p:extLst>
      <p:ext uri="{BB962C8B-B14F-4D97-AF65-F5344CB8AC3E}">
        <p14:creationId xmlns:p14="http://schemas.microsoft.com/office/powerpoint/2010/main" val="8923003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67938"/>
          </a:xfrm>
        </p:spPr>
        <p:txBody>
          <a:bodyPr/>
          <a:lstStyle/>
          <a:p>
            <a:r>
              <a:rPr lang="en-ZA" dirty="0" smtClean="0"/>
              <a:t>M15 – Extreme, unite  with Ema50</a:t>
            </a:r>
            <a:endParaRPr lang="en-Z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3" y="1377538"/>
            <a:ext cx="8596312" cy="4643251"/>
          </a:xfrm>
        </p:spPr>
      </p:pic>
    </p:spTree>
    <p:extLst>
      <p:ext uri="{BB962C8B-B14F-4D97-AF65-F5344CB8AC3E}">
        <p14:creationId xmlns:p14="http://schemas.microsoft.com/office/powerpoint/2010/main" val="19995115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4187"/>
          </a:xfrm>
        </p:spPr>
        <p:txBody>
          <a:bodyPr>
            <a:normAutofit fontScale="90000"/>
          </a:bodyPr>
          <a:lstStyle/>
          <a:p>
            <a:r>
              <a:rPr lang="en-ZA" sz="3200" dirty="0" smtClean="0"/>
              <a:t>Re-entry situation formation Uptrend - (</a:t>
            </a:r>
            <a:r>
              <a:rPr lang="en-ZA" sz="3200" dirty="0" err="1" smtClean="0"/>
              <a:t>EurUsd</a:t>
            </a:r>
            <a:r>
              <a:rPr lang="en-ZA" sz="3200" dirty="0" smtClean="0"/>
              <a:t> only)</a:t>
            </a:r>
            <a:endParaRPr lang="en-Z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31196"/>
            <a:ext cx="8596668" cy="4762725"/>
          </a:xfrm>
        </p:spPr>
        <p:txBody>
          <a:bodyPr/>
          <a:lstStyle/>
          <a:p>
            <a:r>
              <a:rPr lang="en-ZA" dirty="0" smtClean="0"/>
              <a:t>H4 – candles will retest and reject Ema50 while outside the BB</a:t>
            </a:r>
            <a:endParaRPr lang="en-Z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525" y="1923802"/>
            <a:ext cx="7766462" cy="454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5470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H1 – Extreme </a:t>
            </a:r>
            <a:endParaRPr lang="en-ZA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246909"/>
            <a:ext cx="7955498" cy="4762004"/>
          </a:xfrm>
        </p:spPr>
      </p:pic>
    </p:spTree>
    <p:extLst>
      <p:ext uri="{BB962C8B-B14F-4D97-AF65-F5344CB8AC3E}">
        <p14:creationId xmlns:p14="http://schemas.microsoft.com/office/powerpoint/2010/main" val="28865551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337953"/>
          </a:xfrm>
        </p:spPr>
        <p:txBody>
          <a:bodyPr/>
          <a:lstStyle/>
          <a:p>
            <a:r>
              <a:rPr lang="en-ZA" dirty="0" smtClean="0"/>
              <a:t>M15 – There has to be an Extreme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636322"/>
            <a:ext cx="8596668" cy="2339439"/>
          </a:xfrm>
        </p:spPr>
        <p:txBody>
          <a:bodyPr>
            <a:normAutofit/>
          </a:bodyPr>
          <a:lstStyle/>
          <a:p>
            <a:r>
              <a:rPr lang="en-ZA" sz="4000" dirty="0" smtClean="0"/>
              <a:t>I couldn’t go back on M15 where there was an Extreme because it’s too far.</a:t>
            </a:r>
            <a:endParaRPr lang="en-ZA" sz="4000" dirty="0"/>
          </a:p>
        </p:txBody>
      </p:sp>
    </p:spTree>
    <p:extLst>
      <p:ext uri="{BB962C8B-B14F-4D97-AF65-F5344CB8AC3E}">
        <p14:creationId xmlns:p14="http://schemas.microsoft.com/office/powerpoint/2010/main" val="15427982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56062"/>
          </a:xfrm>
        </p:spPr>
        <p:txBody>
          <a:bodyPr/>
          <a:lstStyle/>
          <a:p>
            <a:r>
              <a:rPr lang="en-ZA" dirty="0" smtClean="0"/>
              <a:t>Setup RMR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4207" y="2078182"/>
            <a:ext cx="8596668" cy="3431970"/>
          </a:xfrm>
        </p:spPr>
        <p:txBody>
          <a:bodyPr>
            <a:normAutofit/>
          </a:bodyPr>
          <a:lstStyle/>
          <a:p>
            <a:r>
              <a:rPr lang="en-ZA" sz="4000" dirty="0" smtClean="0"/>
              <a:t>If there’s no REM (Re-entry – Extreme – MLV) there’ll be a setup called RMR which is a Re-entry – MLV – Re-entry.</a:t>
            </a:r>
            <a:endParaRPr lang="en-ZA" sz="4000" dirty="0"/>
          </a:p>
        </p:txBody>
      </p:sp>
    </p:spTree>
    <p:extLst>
      <p:ext uri="{BB962C8B-B14F-4D97-AF65-F5344CB8AC3E}">
        <p14:creationId xmlns:p14="http://schemas.microsoft.com/office/powerpoint/2010/main" val="263440217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3201</TotalTime>
  <Words>868</Words>
  <Application>Microsoft Office PowerPoint</Application>
  <PresentationFormat>Widescreen</PresentationFormat>
  <Paragraphs>97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Trebuchet MS</vt:lpstr>
      <vt:lpstr>Wingdings</vt:lpstr>
      <vt:lpstr>Wingdings 3</vt:lpstr>
      <vt:lpstr>Facet</vt:lpstr>
      <vt:lpstr>PowerPoint Presentation</vt:lpstr>
      <vt:lpstr> Advance BBMA</vt:lpstr>
      <vt:lpstr>Situation 1 BBEMA – H1 TF</vt:lpstr>
      <vt:lpstr>H4 – Re-entry</vt:lpstr>
      <vt:lpstr>Situation 2 BBEMA – H4 TF</vt:lpstr>
      <vt:lpstr>Daily TF – Re-entry</vt:lpstr>
      <vt:lpstr>Situation 3 BBEMA – H1 TF</vt:lpstr>
      <vt:lpstr>H4 – Re-entry </vt:lpstr>
      <vt:lpstr>Multiple TF; Major and Manor Movement</vt:lpstr>
      <vt:lpstr>Example; Major (weekly – H1 but manor is from H1-m1)</vt:lpstr>
      <vt:lpstr>Illustration of Major Movement</vt:lpstr>
      <vt:lpstr>H4 – Has to be an MLV </vt:lpstr>
      <vt:lpstr>H1 – Extreme – Double bottom</vt:lpstr>
      <vt:lpstr>Extreme “C” signal</vt:lpstr>
      <vt:lpstr>Extreme “C” Illustration</vt:lpstr>
      <vt:lpstr>H1 – Re-entry</vt:lpstr>
      <vt:lpstr>M15 – Extreme C/BBEMA</vt:lpstr>
      <vt:lpstr>Diamond Setup</vt:lpstr>
      <vt:lpstr>Diamond setup Illustration</vt:lpstr>
      <vt:lpstr>Diamond Setup – Sell Illustration </vt:lpstr>
      <vt:lpstr>Golden Setup</vt:lpstr>
      <vt:lpstr>Extreme “C” Golden Setup Illustration </vt:lpstr>
      <vt:lpstr>H1 – Re-entry</vt:lpstr>
      <vt:lpstr>M30 - BBEMA</vt:lpstr>
      <vt:lpstr>M15 – Extreme (Ema50 unit with Extreme. As long as Ema50 is within the extreme zone, it’s fine)</vt:lpstr>
      <vt:lpstr>BBEMA Golden Setup  </vt:lpstr>
      <vt:lpstr>H1 – Re-entry </vt:lpstr>
      <vt:lpstr>M30 – BBEMA (as long as Ema50 is above for going down on this TF it’s fine) </vt:lpstr>
      <vt:lpstr>M15 – Extreme, unite  with Ema50</vt:lpstr>
      <vt:lpstr>Re-entry situation formation Uptrend - (EurUsd only)</vt:lpstr>
      <vt:lpstr>H1 – Extreme </vt:lpstr>
      <vt:lpstr>M15 – There has to be an Extreme</vt:lpstr>
      <vt:lpstr>Setup RMR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Lindo</dc:creator>
  <cp:lastModifiedBy>Lindokuhle Mbatha</cp:lastModifiedBy>
  <cp:revision>96</cp:revision>
  <dcterms:created xsi:type="dcterms:W3CDTF">2016-01-22T14:18:44Z</dcterms:created>
  <dcterms:modified xsi:type="dcterms:W3CDTF">2017-03-07T15:16:48Z</dcterms:modified>
</cp:coreProperties>
</file>